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0" Type="http://schemas.openxmlformats.org/officeDocument/2006/relationships/slide" Target="slides/slide86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depen.io/Cheesetoast/full/KFAaq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emo.sodhanalibrary.com/angular/material-ui/responsive_material_template/resposive_design_angular1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emo.sodhanalibrary.com/angular/material-ui/responsive_material_template/resposive_design_angular2.html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odepen.io/mariofink/pen/pEGAc" TargetMode="External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w3schools.com/css/tryit.asp?filename=tryresponsive_image2" TargetMode="External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ebdesignerwall.com/demo/responsive-column-grid/" TargetMode="External"/><Relationship Id="rId4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odepen.io/mpopv/pen/VeYBWz" TargetMode="External"/><Relationship Id="rId4" Type="http://schemas.openxmlformats.org/officeDocument/2006/relationships/hyperlink" Target="https://css-tricks.com/examples/ViewportTypography/" TargetMode="External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ocs.google.com/spreadsheets/d/1AEDhXlDSXYe-VWmdEpXRFSHL0A7LJjCFROXTmiWPzWg/edit#gid=0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codepen.io/duongcgc/pen/MvbGjx?editors=0100" TargetMode="External"/><Relationship Id="rId4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0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605350"/>
            <a:ext cx="8520600" cy="455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 sz="4800">
                <a:solidFill>
                  <a:srgbClr val="274E13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Responsive Design &amp; Develop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4800">
                <a:solidFill>
                  <a:srgbClr val="274E13"/>
                </a:solidFill>
                <a:latin typeface="Abril Fatface"/>
                <a:ea typeface="Abril Fatface"/>
                <a:cs typeface="Abril Fatface"/>
                <a:sym typeface="Abril Fatface"/>
              </a:rPr>
              <a:t>From End User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  <p:sp>
        <p:nvSpPr>
          <p:cNvPr id="103" name="Shape 103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Content is like Water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311700" y="4201400"/>
            <a:ext cx="8520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“Khi làm responsive - nội dung như là nước”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466" y="477125"/>
            <a:ext cx="4789067" cy="35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ctrTitle"/>
          </p:nvPr>
        </p:nvSpPr>
        <p:spPr>
          <a:xfrm>
            <a:off x="311700" y="4201400"/>
            <a:ext cx="8520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“Khi làm responsive - nội dung như là nước”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798812"/>
            <a:ext cx="45720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311700" y="4201400"/>
            <a:ext cx="8520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“Khi làm responsive - nội dung như là nước”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40" y="381000"/>
            <a:ext cx="8354518" cy="38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  <p:sp>
        <p:nvSpPr>
          <p:cNvPr id="127" name="Shape 127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Responsive by Range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311700" y="3642900"/>
            <a:ext cx="8520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Tính theo “</a:t>
            </a:r>
            <a:r>
              <a:rPr b="1" lang="en" sz="2400"/>
              <a:t>khoảng</a:t>
            </a:r>
            <a:r>
              <a:rPr lang="en" sz="2400"/>
              <a:t>” màn hình thiết bị - chứ không chính xác</a:t>
            </a:r>
            <a:br>
              <a:rPr lang="en" sz="2400"/>
            </a:br>
            <a:r>
              <a:rPr i="1" lang="en" sz="2400"/>
              <a:t>(vì có vô vàn kích thước của từng loại thiết bị)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37" y="152400"/>
            <a:ext cx="8388324" cy="35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311700" y="4162450"/>
            <a:ext cx="8520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code theo 2/3 nhóm độ rộng màn hình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75" y="152400"/>
            <a:ext cx="5646649" cy="41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311700" y="4162450"/>
            <a:ext cx="8520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Tester sử dụng “drag” thay đổi “width”</a:t>
            </a:r>
            <a:br>
              <a:rPr lang="en" sz="2400"/>
            </a:br>
            <a:r>
              <a:rPr i="1" lang="en" sz="2400"/>
              <a:t>để không lọt kích thước - </a:t>
            </a:r>
            <a:r>
              <a:rPr i="1" lang="en" sz="2400" u="sng">
                <a:solidFill>
                  <a:schemeClr val="hlink"/>
                </a:solidFill>
                <a:hlinkClick r:id="rId3"/>
              </a:rPr>
              <a:t>demo link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349" y="441650"/>
            <a:ext cx="6365300" cy="35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7700" y="4109440"/>
            <a:ext cx="920750" cy="9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</a:p>
        </p:txBody>
      </p:sp>
      <p:sp>
        <p:nvSpPr>
          <p:cNvPr id="152" name="Shape 152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Hide unnecessary Elements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311700" y="4162450"/>
            <a:ext cx="8520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Ẩn thành phần hợp lý theo thiết bị </a:t>
            </a:r>
            <a:r>
              <a:rPr i="1" lang="en" sz="2400" u="sng">
                <a:solidFill>
                  <a:schemeClr val="hlink"/>
                </a:solidFill>
                <a:hlinkClick r:id="rId3"/>
              </a:rPr>
              <a:t>demo link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621" y="152400"/>
            <a:ext cx="5186756" cy="3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7075" y="4072573"/>
            <a:ext cx="865510" cy="8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11700" y="1694850"/>
            <a:ext cx="8520600" cy="175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latin typeface="Abril Fatface"/>
                <a:ea typeface="Abril Fatface"/>
                <a:cs typeface="Abril Fatface"/>
                <a:sym typeface="Abril Fatface"/>
              </a:rPr>
              <a:t>Why?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ctrTitle"/>
          </p:nvPr>
        </p:nvSpPr>
        <p:spPr>
          <a:xfrm>
            <a:off x="311700" y="4162450"/>
            <a:ext cx="8520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Thay đổi số cột hợp lý</a:t>
            </a:r>
            <a:r>
              <a:rPr lang="en" sz="2400"/>
              <a:t> </a:t>
            </a:r>
            <a:r>
              <a:rPr i="1" lang="en" sz="2400" u="sng">
                <a:solidFill>
                  <a:schemeClr val="hlink"/>
                </a:solidFill>
                <a:hlinkClick r:id="rId3"/>
              </a:rPr>
              <a:t>demo link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993" y="152400"/>
            <a:ext cx="4444012" cy="3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200" y="3967693"/>
            <a:ext cx="927099" cy="9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r>
          </a:p>
        </p:txBody>
      </p:sp>
      <p:sp>
        <p:nvSpPr>
          <p:cNvPr id="172" name="Shape 172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Layout Columns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Layout cấp độ 1 (tablet - mobile)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805" y="477125"/>
            <a:ext cx="6104388" cy="341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Layout cấp độ còn lại đủ chạm</a:t>
            </a:r>
            <a:r>
              <a:rPr b="1" lang="en" sz="2400"/>
              <a:t> </a:t>
            </a:r>
            <a:r>
              <a:rPr b="1" lang="en" sz="2400"/>
              <a:t>tối thiểu: </a:t>
            </a:r>
            <a:br>
              <a:rPr b="1" lang="en" sz="2400"/>
            </a:br>
            <a:r>
              <a:rPr b="1" i="1" lang="en" sz="2400"/>
              <a:t>44px (7-10mm)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050" y="152400"/>
            <a:ext cx="5891898" cy="3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403425" y="2469425"/>
            <a:ext cx="310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50" y="3104448"/>
            <a:ext cx="1102424" cy="10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5</a:t>
            </a:r>
          </a:p>
        </p:txBody>
      </p:sp>
      <p:sp>
        <p:nvSpPr>
          <p:cNvPr id="192" name="Shape 192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Typography Readability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Base font-size tối thiểu </a:t>
            </a:r>
            <a:br>
              <a:rPr b="1" lang="en" sz="2400"/>
            </a:br>
            <a:r>
              <a:rPr b="1" i="1" lang="en" sz="2400"/>
              <a:t>14px - 16px 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224" y="76200"/>
            <a:ext cx="6997550" cy="408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Line-height 1.5x font-size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849" y="152400"/>
            <a:ext cx="6368225" cy="41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Contrast Color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199" y="152400"/>
            <a:ext cx="6705600" cy="40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Outdoor on Mobile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87" y="152400"/>
            <a:ext cx="4966824" cy="38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ctrTitle"/>
          </p:nvPr>
        </p:nvSpPr>
        <p:spPr>
          <a:xfrm>
            <a:off x="311700" y="3896275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Outdoor on Mobile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25" y="879775"/>
            <a:ext cx="8355149" cy="27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753350" y="1168975"/>
            <a:ext cx="7689300" cy="287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b="1" lang="en" sz="3000"/>
              <a:t>Từ 2009-2015 desktop (1.4tỷ-1.6tỷ) mobile 800trệu - 1.9tỷ  </a:t>
            </a:r>
            <a:br>
              <a:rPr b="1" lang="en" sz="3000"/>
            </a:br>
          </a:p>
          <a:p>
            <a:pPr indent="-4191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b="1" lang="en" sz="3000"/>
              <a:t>Người dùng check smartphone 150 lần/ngày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6</a:t>
            </a:r>
          </a:p>
        </p:txBody>
      </p:sp>
      <p:sp>
        <p:nvSpPr>
          <p:cNvPr id="228" name="Shape 228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Minimize Type Times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4824" cy="46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75" y="313196"/>
            <a:ext cx="1297324" cy="128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0150" y="152400"/>
            <a:ext cx="1297324" cy="13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88225" y="1749800"/>
            <a:ext cx="310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7</a:t>
            </a:r>
          </a:p>
        </p:txBody>
      </p:sp>
      <p:sp>
        <p:nvSpPr>
          <p:cNvPr id="242" name="Shape 242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Mobile friendly CTA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25" y="226475"/>
            <a:ext cx="6484799" cy="46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49" y="458600"/>
            <a:ext cx="626699" cy="6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1700" y="3885547"/>
            <a:ext cx="950025" cy="9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7704650" y="3365500"/>
            <a:ext cx="310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8</a:t>
            </a:r>
          </a:p>
        </p:txBody>
      </p:sp>
      <p:sp>
        <p:nvSpPr>
          <p:cNvPr id="256" name="Shape 256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Perfect Align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ctrTitle"/>
          </p:nvPr>
        </p:nvSpPr>
        <p:spPr>
          <a:xfrm>
            <a:off x="3260100" y="4091100"/>
            <a:ext cx="26238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2400" u="sng"/>
              <a:t>demo link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36" y="344100"/>
            <a:ext cx="7303526" cy="399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ctrTitle"/>
          </p:nvPr>
        </p:nvSpPr>
        <p:spPr>
          <a:xfrm>
            <a:off x="311700" y="2045550"/>
            <a:ext cx="8520600" cy="105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Abril Fatface"/>
                <a:ea typeface="Abril Fatface"/>
                <a:cs typeface="Abril Fatface"/>
                <a:sym typeface="Abril Fatface"/>
              </a:rPr>
              <a:t>Responsive CSS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  <p:sp>
        <p:nvSpPr>
          <p:cNvPr id="273" name="Shape 273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viewport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800" y="152400"/>
            <a:ext cx="5640399" cy="42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&lt;meta name="viewport" content="width=device-width, initial-scale=1.0"&gt;</a:t>
            </a:r>
            <a:br>
              <a:rPr b="1" lang="en" sz="1800"/>
            </a:b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&lt;meta name="viewport" content="width=device-width, initial-scale=1.0"&gt;</a:t>
            </a:r>
            <a:br>
              <a:rPr b="1" lang="en" sz="1800"/>
            </a:b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687" y="152400"/>
            <a:ext cx="5728625" cy="42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434" y="152400"/>
            <a:ext cx="53251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  <p:sp>
        <p:nvSpPr>
          <p:cNvPr id="291" name="Shape 291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box-sizing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1800" u="sng">
                <a:solidFill>
                  <a:schemeClr val="hlink"/>
                </a:solidFill>
                <a:hlinkClick r:id="rId3"/>
              </a:rPr>
              <a:t>Demo link</a:t>
            </a:r>
            <a:br>
              <a:rPr b="1" lang="en" sz="1800"/>
            </a:br>
          </a:p>
        </p:txBody>
      </p:sp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3" y="325650"/>
            <a:ext cx="8246653" cy="39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</a:p>
        </p:txBody>
      </p:sp>
      <p:sp>
        <p:nvSpPr>
          <p:cNvPr id="303" name="Shape 303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Max - Width 100%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1800" u="sng">
                <a:solidFill>
                  <a:schemeClr val="hlink"/>
                </a:solidFill>
                <a:hlinkClick r:id="rId3"/>
              </a:rPr>
              <a:t>Demo Link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525" y="450775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Form control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987" y="152400"/>
            <a:ext cx="5950024" cy="4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r>
          </a:p>
        </p:txBody>
      </p:sp>
      <p:sp>
        <p:nvSpPr>
          <p:cNvPr id="321" name="Shape 321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Using % for Width, Grid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1800" u="sng">
                <a:solidFill>
                  <a:schemeClr val="hlink"/>
                </a:solidFill>
                <a:hlinkClick r:id="rId3"/>
              </a:rPr>
              <a:t>Demo Link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049" y="152400"/>
            <a:ext cx="6517900" cy="38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5</a:t>
            </a:r>
          </a:p>
        </p:txBody>
      </p:sp>
      <p:sp>
        <p:nvSpPr>
          <p:cNvPr id="333" name="Shape 333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Display for Show/Hidden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6</a:t>
            </a:r>
          </a:p>
        </p:txBody>
      </p:sp>
      <p:sp>
        <p:nvSpPr>
          <p:cNvPr id="339" name="Shape 339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Vw and Vh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x="311700" y="4091100"/>
            <a:ext cx="8520600" cy="105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1800" u="sng">
                <a:solidFill>
                  <a:schemeClr val="hlink"/>
                </a:solidFill>
                <a:hlinkClick r:id="rId3"/>
              </a:rPr>
              <a:t>Demo Link 1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 sz="1800" u="sng">
                <a:solidFill>
                  <a:schemeClr val="hlink"/>
                </a:solidFill>
                <a:hlinkClick r:id="rId4"/>
              </a:rPr>
              <a:t>https://css-tricks.com/examples/ViewportTypography 2</a:t>
            </a:r>
            <a:r>
              <a:rPr b="1" i="1" lang="en" sz="1800" u="sng"/>
              <a:t> 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705" y="152400"/>
            <a:ext cx="7260589" cy="3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ctrTitle"/>
          </p:nvPr>
        </p:nvSpPr>
        <p:spPr>
          <a:xfrm>
            <a:off x="311700" y="1636500"/>
            <a:ext cx="8520600" cy="1870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latin typeface="Abril Fatface"/>
                <a:ea typeface="Abril Fatface"/>
                <a:cs typeface="Abril Fatface"/>
                <a:sym typeface="Abril Fatface"/>
              </a:rPr>
              <a:t>Who Need?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ctrTitle"/>
          </p:nvPr>
        </p:nvSpPr>
        <p:spPr>
          <a:xfrm>
            <a:off x="311700" y="2065050"/>
            <a:ext cx="8520600" cy="101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Abril Fatface"/>
                <a:ea typeface="Abril Fatface"/>
                <a:cs typeface="Abril Fatface"/>
                <a:sym typeface="Abril Fatface"/>
              </a:rPr>
              <a:t>Apply Demo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973" y="76200"/>
            <a:ext cx="6762052" cy="491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18432" l="30275" r="30487" t="6913"/>
          <a:stretch/>
        </p:blipFill>
        <p:spPr>
          <a:xfrm>
            <a:off x="1421505" y="0"/>
            <a:ext cx="37169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 b="16668" l="37629" r="36732" t="16117"/>
          <a:stretch/>
        </p:blipFill>
        <p:spPr>
          <a:xfrm>
            <a:off x="5138475" y="0"/>
            <a:ext cx="26977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ctrTitle"/>
          </p:nvPr>
        </p:nvSpPr>
        <p:spPr>
          <a:xfrm>
            <a:off x="241125" y="454600"/>
            <a:ext cx="8520600" cy="4273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Chia giao diện UI làm từng phần section (header, footer,...) / từng khu vực chức năng (popular product, login,...)</a:t>
            </a: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Mỗi phần đó nhặt ra các phần tử và xác định mức độ ưu tiên (Primary, Secondary, Hidden và Highlight)</a:t>
            </a: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Áp dụng bảng Mobile Optimize Calculator xác định:</a:t>
            </a: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Chọn mức độ ưu tiên - bảng sẽ cho hướng dẫn xử lý thành phần</a:t>
            </a: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Chọn số cột layout chính trên tablet và mobile cho hợp lý</a:t>
            </a: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Các phần layout còn lại sẽ theo nguyên tắc font-size tối thiểu 14px, line-height 1.5x của font-size và kích thước touch tối thiểu 44px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ctrTitle"/>
          </p:nvPr>
        </p:nvSpPr>
        <p:spPr>
          <a:xfrm>
            <a:off x="241125" y="1065400"/>
            <a:ext cx="8520600" cy="277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" sz="3600" u="sng">
                <a:solidFill>
                  <a:schemeClr val="hlink"/>
                </a:solidFill>
                <a:hlinkClick r:id="rId3"/>
              </a:rPr>
              <a:t>Optimize Mobile Tools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18866" l="29944" r="29441" t="6473"/>
          <a:stretch/>
        </p:blipFill>
        <p:spPr>
          <a:xfrm>
            <a:off x="1234725" y="0"/>
            <a:ext cx="38475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4">
            <a:alphaModFix/>
          </a:blip>
          <a:srcRect b="14793" l="37467" r="36948" t="15820"/>
          <a:stretch/>
        </p:blipFill>
        <p:spPr>
          <a:xfrm>
            <a:off x="5082325" y="0"/>
            <a:ext cx="26077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ctrTitle"/>
          </p:nvPr>
        </p:nvSpPr>
        <p:spPr>
          <a:xfrm>
            <a:off x="241125" y="1065400"/>
            <a:ext cx="8520600" cy="277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" sz="7200" u="sng">
                <a:solidFill>
                  <a:schemeClr val="hlink"/>
                </a:solidFill>
                <a:hlinkClick r:id="rId3"/>
              </a:rPr>
              <a:t>Code Online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092" y="3197749"/>
            <a:ext cx="1517449" cy="15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ctrTitle"/>
          </p:nvPr>
        </p:nvSpPr>
        <p:spPr>
          <a:xfrm>
            <a:off x="311700" y="1243500"/>
            <a:ext cx="8520600" cy="265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latin typeface="Abril Fatface"/>
                <a:ea typeface="Abril Fatface"/>
                <a:cs typeface="Abril Fatface"/>
                <a:sym typeface="Abril Fatface"/>
              </a:rPr>
              <a:t>Checklist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  <p:sp>
        <p:nvSpPr>
          <p:cNvPr id="394" name="Shape 394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Check as End User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087" y="152400"/>
            <a:ext cx="6205825" cy="3976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>
            <p:ph type="ctrTitle"/>
          </p:nvPr>
        </p:nvSpPr>
        <p:spPr>
          <a:xfrm>
            <a:off x="2617200" y="4128950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Dễ dàng và tự nhiên - Layout Fit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311700" y="493550"/>
            <a:ext cx="8520600" cy="129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Designer</a:t>
            </a:r>
          </a:p>
        </p:txBody>
      </p:sp>
      <p:sp>
        <p:nvSpPr>
          <p:cNvPr id="80" name="Shape 80"/>
          <p:cNvSpPr txBox="1"/>
          <p:nvPr>
            <p:ph type="ctrTitle"/>
          </p:nvPr>
        </p:nvSpPr>
        <p:spPr>
          <a:xfrm>
            <a:off x="477075" y="1701650"/>
            <a:ext cx="8520600" cy="25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2400"/>
              <a:t>Tối ưu thiết kế mobile cho user, thân thiện với Dev</a:t>
            </a:r>
          </a:p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2400"/>
              <a:t>Hiểu rõ responsive hoạt động ra sao trên thiết bị</a:t>
            </a:r>
          </a:p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2400"/>
              <a:t>Luồng biến đổi khi đưa vào code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7" y="265500"/>
            <a:ext cx="686752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>
            <p:ph type="ctrTitle"/>
          </p:nvPr>
        </p:nvSpPr>
        <p:spPr>
          <a:xfrm>
            <a:off x="2617200" y="4128950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Dễ dàng và tự nhiên - Touch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200" y="452448"/>
            <a:ext cx="4267599" cy="37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>
            <p:ph type="ctrTitle"/>
          </p:nvPr>
        </p:nvSpPr>
        <p:spPr>
          <a:xfrm>
            <a:off x="2617200" y="4128950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Đồng bộ UI Element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ctrTitle"/>
          </p:nvPr>
        </p:nvSpPr>
        <p:spPr>
          <a:xfrm>
            <a:off x="2290350" y="4128950"/>
            <a:ext cx="45633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Văn bản dễ đọc - cỡ - khoảng cách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925" y="152400"/>
            <a:ext cx="6614149" cy="42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  <p:sp>
        <p:nvSpPr>
          <p:cNvPr id="424" name="Shape 424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Touch dễ dàng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481" y="158075"/>
            <a:ext cx="3663036" cy="48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224" y="529274"/>
            <a:ext cx="6945550" cy="40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</a:p>
        </p:txBody>
      </p:sp>
      <p:sp>
        <p:nvSpPr>
          <p:cNvPr id="440" name="Shape 440"/>
          <p:cNvSpPr txBox="1"/>
          <p:nvPr>
            <p:ph type="ctrTitle"/>
          </p:nvPr>
        </p:nvSpPr>
        <p:spPr>
          <a:xfrm>
            <a:off x="2617200" y="2779425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Button CTA đủ lớn, tách ra khỏi các element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37" y="371575"/>
            <a:ext cx="8075925" cy="44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r>
          </a:p>
        </p:txBody>
      </p:sp>
      <p:sp>
        <p:nvSpPr>
          <p:cNvPr id="451" name="Shape 451"/>
          <p:cNvSpPr txBox="1"/>
          <p:nvPr>
            <p:ph type="ctrTitle"/>
          </p:nvPr>
        </p:nvSpPr>
        <p:spPr>
          <a:xfrm>
            <a:off x="2617200" y="2981550"/>
            <a:ext cx="39096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Nội dung dễ đọc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0" y="0"/>
            <a:ext cx="4766099" cy="61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>
            <p:ph type="ctrTitle"/>
          </p:nvPr>
        </p:nvSpPr>
        <p:spPr>
          <a:xfrm>
            <a:off x="4696675" y="538725"/>
            <a:ext cx="4563300" cy="26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1800"/>
              <a:t>Font mặc định tối thiểu 14px</a:t>
            </a: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1800"/>
              <a:t>Chắc chắn người dùng không phải touch 2 lần hoặc zoom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311700" y="493550"/>
            <a:ext cx="8520600" cy="129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Developer</a:t>
            </a:r>
          </a:p>
        </p:txBody>
      </p:sp>
      <p:sp>
        <p:nvSpPr>
          <p:cNvPr id="86" name="Shape 86"/>
          <p:cNvSpPr txBox="1"/>
          <p:nvPr>
            <p:ph type="ctrTitle"/>
          </p:nvPr>
        </p:nvSpPr>
        <p:spPr>
          <a:xfrm>
            <a:off x="477075" y="1701650"/>
            <a:ext cx="8520600" cy="25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2400"/>
              <a:t>Hiểu cách làm Responsive về mặt kỹ thuật CSS</a:t>
            </a:r>
          </a:p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2400"/>
              <a:t>Tối ưu và hoàn thiện CSS trên mobile</a:t>
            </a:r>
          </a:p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2400"/>
              <a:t>Trọng tâm là End User chứ không phải Code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5</a:t>
            </a:r>
          </a:p>
        </p:txBody>
      </p:sp>
      <p:sp>
        <p:nvSpPr>
          <p:cNvPr id="463" name="Shape 463"/>
          <p:cNvSpPr txBox="1"/>
          <p:nvPr>
            <p:ph type="ctrTitle"/>
          </p:nvPr>
        </p:nvSpPr>
        <p:spPr>
          <a:xfrm>
            <a:off x="2040550" y="2981550"/>
            <a:ext cx="54672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Chỉnh lại chế độ ngang - dọc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457200"/>
            <a:ext cx="59436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49" y="496699"/>
            <a:ext cx="7895300" cy="41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6</a:t>
            </a:r>
          </a:p>
        </p:txBody>
      </p:sp>
      <p:sp>
        <p:nvSpPr>
          <p:cNvPr id="479" name="Shape 479"/>
          <p:cNvSpPr txBox="1"/>
          <p:nvPr>
            <p:ph type="ctrTitle"/>
          </p:nvPr>
        </p:nvSpPr>
        <p:spPr>
          <a:xfrm>
            <a:off x="2040550" y="2981550"/>
            <a:ext cx="54672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Hình ảnh không chứa chữ</a:t>
            </a:r>
            <a:br>
              <a:rPr b="1" lang="en" sz="2400"/>
            </a:br>
            <a:r>
              <a:rPr b="1" lang="en" sz="2400"/>
              <a:t>Đủ lớn 200%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25" y="708462"/>
            <a:ext cx="7426149" cy="37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642937"/>
            <a:ext cx="59436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7</a:t>
            </a:r>
          </a:p>
        </p:txBody>
      </p:sp>
      <p:sp>
        <p:nvSpPr>
          <p:cNvPr id="495" name="Shape 495"/>
          <p:cNvSpPr txBox="1"/>
          <p:nvPr>
            <p:ph type="ctrTitle"/>
          </p:nvPr>
        </p:nvSpPr>
        <p:spPr>
          <a:xfrm>
            <a:off x="1357150" y="2981550"/>
            <a:ext cx="66897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Hình ảnh chất lượng HD, Retina chưa?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7" y="395287"/>
            <a:ext cx="68675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8</a:t>
            </a:r>
          </a:p>
        </p:txBody>
      </p:sp>
      <p:sp>
        <p:nvSpPr>
          <p:cNvPr id="506" name="Shape 506"/>
          <p:cNvSpPr txBox="1"/>
          <p:nvPr>
            <p:ph type="ctrTitle"/>
          </p:nvPr>
        </p:nvSpPr>
        <p:spPr>
          <a:xfrm>
            <a:off x="1357150" y="2981550"/>
            <a:ext cx="66897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Hình sản phẩm nổi bật đủ lớn chưa?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da190704d31c1db6b75d9bc272479fe.gif"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342900"/>
            <a:ext cx="59436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311700" y="740325"/>
            <a:ext cx="8520600" cy="129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Tester</a:t>
            </a:r>
          </a:p>
        </p:txBody>
      </p:sp>
      <p:sp>
        <p:nvSpPr>
          <p:cNvPr id="92" name="Shape 92"/>
          <p:cNvSpPr txBox="1"/>
          <p:nvPr>
            <p:ph type="ctrTitle"/>
          </p:nvPr>
        </p:nvSpPr>
        <p:spPr>
          <a:xfrm>
            <a:off x="477075" y="1701650"/>
            <a:ext cx="8520600" cy="25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2400"/>
              <a:t>Biết cách test sản phẩm cuối sao cho hiệu quả</a:t>
            </a:r>
          </a:p>
          <a:p>
            <a:pPr indent="-381000" lvl="0" marL="457200" rtl="0" algn="l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en" sz="2400"/>
              <a:t>Nắm những checklist quan trọng - đo lường khi test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9</a:t>
            </a:r>
          </a:p>
        </p:txBody>
      </p:sp>
      <p:sp>
        <p:nvSpPr>
          <p:cNvPr id="517" name="Shape 517"/>
          <p:cNvSpPr txBox="1"/>
          <p:nvPr>
            <p:ph type="ctrTitle"/>
          </p:nvPr>
        </p:nvSpPr>
        <p:spPr>
          <a:xfrm>
            <a:off x="1357150" y="2981550"/>
            <a:ext cx="66897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Gallery dạng Carousel trượt chưa?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87474703a2f2f692e696d6775722e636f6d2f55775035676c652e676966"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50" y="949087"/>
            <a:ext cx="7941499" cy="32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ctrTitle"/>
          </p:nvPr>
        </p:nvSpPr>
        <p:spPr>
          <a:xfrm>
            <a:off x="3810600" y="1350825"/>
            <a:ext cx="1522800" cy="142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85200C"/>
                </a:solidFill>
                <a:latin typeface="Abril Fatface"/>
                <a:ea typeface="Abril Fatface"/>
                <a:cs typeface="Abril Fatface"/>
                <a:sym typeface="Abril Fatface"/>
              </a:rPr>
              <a:t>10</a:t>
            </a:r>
          </a:p>
        </p:txBody>
      </p:sp>
      <p:sp>
        <p:nvSpPr>
          <p:cNvPr id="528" name="Shape 528"/>
          <p:cNvSpPr txBox="1"/>
          <p:nvPr>
            <p:ph type="ctrTitle"/>
          </p:nvPr>
        </p:nvSpPr>
        <p:spPr>
          <a:xfrm>
            <a:off x="712275" y="2981550"/>
            <a:ext cx="7911900" cy="85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Form đã ngắn - giảm tác vụ nhập cho User chưa?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12" y="1638300"/>
            <a:ext cx="543877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402" y="152400"/>
            <a:ext cx="491919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25" y="152400"/>
            <a:ext cx="68399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290512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311700" y="1707900"/>
            <a:ext cx="8520600" cy="172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Abril Fatface"/>
                <a:ea typeface="Abril Fatface"/>
                <a:cs typeface="Abril Fatface"/>
                <a:sym typeface="Abril Fatface"/>
              </a:rPr>
              <a:t>Responsive Design Principle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